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jp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a5de4c4cf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a5de4c4cf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a5de4c4cf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a5de4c4cf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a3e274a831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a3e274a831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a3e274a83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a3e274a83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a5de4c4c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a5de4c4c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a3e274a831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a3e274a831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a3e274a8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a3e274a8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a5b85bb34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a5b85bb34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a5de4c4cf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a5de4c4cf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a5de4c4cf8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a5de4c4cf8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a3e274a83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a3e274a83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a3e274a831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a3e274a83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jpg"/><Relationship Id="rId4" Type="http://schemas.openxmlformats.org/officeDocument/2006/relationships/hyperlink" Target="http://drive.google.com/file/d/1LwjzHYV6cIc50U3wsUvIhWwDn3cxnS6D/view" TargetMode="External"/><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www.smithsonianmag.com/history/remembering-howard-university-librarian-who-decolonized-way-books-were-catalogued-18097089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Radical Classification</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Noa Ryan and Geoffrey Bridgman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pic>
        <p:nvPicPr>
          <p:cNvPr id="115" name="Google Shape;115;p22"/>
          <p:cNvPicPr preferRelativeResize="0"/>
          <p:nvPr/>
        </p:nvPicPr>
        <p:blipFill rotWithShape="1">
          <a:blip r:embed="rId3">
            <a:alphaModFix/>
          </a:blip>
          <a:srcRect b="0" l="19134" r="15334" t="0"/>
          <a:stretch/>
        </p:blipFill>
        <p:spPr>
          <a:xfrm>
            <a:off x="5470675" y="-381950"/>
            <a:ext cx="3673324" cy="5605476"/>
          </a:xfrm>
          <a:prstGeom prst="rect">
            <a:avLst/>
          </a:prstGeom>
          <a:noFill/>
          <a:ln>
            <a:noFill/>
          </a:ln>
        </p:spPr>
      </p:pic>
      <p:sp>
        <p:nvSpPr>
          <p:cNvPr id="116" name="Google Shape;116;p22"/>
          <p:cNvSpPr txBox="1"/>
          <p:nvPr>
            <p:ph idx="1" type="subTitle"/>
          </p:nvPr>
        </p:nvSpPr>
        <p:spPr>
          <a:xfrm>
            <a:off x="224650" y="306575"/>
            <a:ext cx="6498600" cy="7926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en">
                <a:solidFill>
                  <a:schemeClr val="dk1"/>
                </a:solidFill>
              </a:rPr>
              <a:t>Armand </a:t>
            </a:r>
            <a:r>
              <a:rPr lang="en">
                <a:solidFill>
                  <a:schemeClr val="dk1"/>
                </a:solidFill>
              </a:rPr>
              <a:t>Schulthess – </a:t>
            </a:r>
            <a:r>
              <a:rPr lang="en">
                <a:solidFill>
                  <a:schemeClr val="dk1"/>
                </a:solidFill>
              </a:rPr>
              <a:t>Encyclopedic Garden</a:t>
            </a:r>
            <a:endParaRPr i="1">
              <a:solidFill>
                <a:schemeClr val="dk1"/>
              </a:solidFill>
            </a:endParaRPr>
          </a:p>
        </p:txBody>
      </p:sp>
      <p:sp>
        <p:nvSpPr>
          <p:cNvPr id="117" name="Google Shape;117;p22"/>
          <p:cNvSpPr txBox="1"/>
          <p:nvPr/>
        </p:nvSpPr>
        <p:spPr>
          <a:xfrm>
            <a:off x="471800" y="1145800"/>
            <a:ext cx="4628100" cy="348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rPr>
              <a:t>“He embarked on the task of laying out his 18,000sq meter property with a network of paths, bridges, stairways and ladders. From the trees, by means of wire, he hung hundreds of metal plaques made from the tops or bases of food tins, which he coated with paint and inscribed with messages. The texts, written in five languages, combine knowledge relating to geology, astrology, psychoanalysis, literature and music, among other subjects.”</a:t>
            </a:r>
            <a:endParaRPr sz="1800">
              <a:solidFill>
                <a:schemeClr val="lt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3"/>
          <p:cNvPicPr preferRelativeResize="0"/>
          <p:nvPr/>
        </p:nvPicPr>
        <p:blipFill>
          <a:blip r:embed="rId3">
            <a:alphaModFix/>
          </a:blip>
          <a:stretch>
            <a:fillRect/>
          </a:stretch>
        </p:blipFill>
        <p:spPr>
          <a:xfrm>
            <a:off x="-14050" y="-78625"/>
            <a:ext cx="9172076" cy="5938924"/>
          </a:xfrm>
          <a:prstGeom prst="rect">
            <a:avLst/>
          </a:prstGeom>
          <a:noFill/>
          <a:ln>
            <a:noFill/>
          </a:ln>
        </p:spPr>
      </p:pic>
      <p:pic>
        <p:nvPicPr>
          <p:cNvPr id="123" name="Google Shape;123;p23" title="armand-schultness-kulturplatz.mp4">
            <a:hlinkClick r:id="rId4"/>
          </p:cNvPr>
          <p:cNvPicPr preferRelativeResize="0"/>
          <p:nvPr/>
        </p:nvPicPr>
        <p:blipFill>
          <a:blip r:embed="rId5">
            <a:alphaModFix/>
          </a:blip>
          <a:stretch>
            <a:fillRect/>
          </a:stretch>
        </p:blipFill>
        <p:spPr>
          <a:xfrm>
            <a:off x="1443475" y="1946900"/>
            <a:ext cx="2898226" cy="2173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gtEl>
                                        <p:attrNameLst>
                                          <p:attrName>style.visibility</p:attrName>
                                        </p:attrNameLst>
                                      </p:cBhvr>
                                      <p:to>
                                        <p:strVal val="visible"/>
                                      </p:to>
                                    </p:set>
                                    <p:animEffect filter="fade" transition="in">
                                      <p:cBhvr>
                                        <p:cTn dur="1000"/>
                                        <p:tgtEl>
                                          <p:spTgt spid="1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445025"/>
            <a:ext cx="8520600" cy="984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TERRY BELANGER’S “LUNACY AND THE ARRANGEMENT OF BOOKS”</a:t>
            </a:r>
            <a:endParaRPr/>
          </a:p>
        </p:txBody>
      </p:sp>
      <p:pic>
        <p:nvPicPr>
          <p:cNvPr id="129" name="Google Shape;129;p24"/>
          <p:cNvPicPr preferRelativeResize="0"/>
          <p:nvPr/>
        </p:nvPicPr>
        <p:blipFill>
          <a:blip r:embed="rId3">
            <a:alphaModFix/>
          </a:blip>
          <a:stretch>
            <a:fillRect/>
          </a:stretch>
        </p:blipFill>
        <p:spPr>
          <a:xfrm>
            <a:off x="6397175" y="1429025"/>
            <a:ext cx="2273118" cy="3409677"/>
          </a:xfrm>
          <a:prstGeom prst="rect">
            <a:avLst/>
          </a:prstGeom>
          <a:noFill/>
          <a:ln>
            <a:noFill/>
          </a:ln>
        </p:spPr>
      </p:pic>
      <p:sp>
        <p:nvSpPr>
          <p:cNvPr id="130" name="Google Shape;130;p24"/>
          <p:cNvSpPr txBox="1"/>
          <p:nvPr>
            <p:ph idx="1" type="body"/>
          </p:nvPr>
        </p:nvSpPr>
        <p:spPr>
          <a:xfrm>
            <a:off x="708625" y="1425663"/>
            <a:ext cx="36804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“There was a time when I loved to see my books arranged with a view to uniformity of height and harmony of color without respect to subjects. That time I regard as my vealy period.” His tastes eventually evolved to allow for “a little artistic confusion—high and low together here and there, like a democratic community … just as children in velvet and furs sit next to a newsboy, or a little girl in calico with a pigtail at Sunday school, or as beggars and princes kneel side by side on the cathedral pavement”</a:t>
            </a:r>
            <a:endParaRPr/>
          </a:p>
          <a:p>
            <a:pPr indent="0" lvl="0" marL="0" rtl="0" algn="l">
              <a:spcBef>
                <a:spcPts val="1200"/>
              </a:spcBef>
              <a:spcAft>
                <a:spcPts val="1200"/>
              </a:spcAft>
              <a:buNone/>
            </a:pPr>
            <a:r>
              <a:rPr lang="en"/>
              <a:t>– Terry Belanger (Lunacy and the Arrangement of Books)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Works Cited</a:t>
            </a:r>
            <a:endParaRPr/>
          </a:p>
        </p:txBody>
      </p:sp>
      <p:sp>
        <p:nvSpPr>
          <p:cNvPr id="136" name="Google Shape;136;p25"/>
          <p:cNvSpPr txBox="1"/>
          <p:nvPr>
            <p:ph idx="1" type="body"/>
          </p:nvPr>
        </p:nvSpPr>
        <p:spPr>
          <a:xfrm>
            <a:off x="311700" y="1152475"/>
            <a:ext cx="8520600" cy="38097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a:t>Augustyn, Frederick. “Cataloging the 1990s: Sandy Berman’s Challenge to LC.” The Library of Congress Information Bulletin. Feb 22, 1993. Accessed by: https://www.loc.gov/loc/lcib/93/9304/berman.html</a:t>
            </a:r>
            <a:endParaRPr/>
          </a:p>
          <a:p>
            <a:pPr indent="0" lvl="0" marL="0" rtl="0" algn="l">
              <a:spcBef>
                <a:spcPts val="1200"/>
              </a:spcBef>
              <a:spcAft>
                <a:spcPts val="0"/>
              </a:spcAft>
              <a:buNone/>
            </a:pPr>
            <a:r>
              <a:rPr lang="en"/>
              <a:t>Belanger, Terry. Lunacy and the Arrangement of Books. Oak Knoll Books. 1982.</a:t>
            </a:r>
            <a:endParaRPr/>
          </a:p>
          <a:p>
            <a:pPr indent="0" lvl="0" marL="0" rtl="0" algn="l">
              <a:spcBef>
                <a:spcPts val="1200"/>
              </a:spcBef>
              <a:spcAft>
                <a:spcPts val="0"/>
              </a:spcAft>
              <a:buNone/>
            </a:pPr>
            <a:r>
              <a:rPr lang="en"/>
              <a:t>Berman, Sandy, and Danky, James, editors. Alternative Library Literature, 1996/1997 A Biennial Anthology. McFarland &amp; Company. 1998.   </a:t>
            </a:r>
            <a:endParaRPr/>
          </a:p>
          <a:p>
            <a:pPr indent="0" lvl="0" marL="0" rtl="0" algn="l">
              <a:spcBef>
                <a:spcPts val="1200"/>
              </a:spcBef>
              <a:spcAft>
                <a:spcPts val="0"/>
              </a:spcAft>
              <a:buNone/>
            </a:pPr>
            <a:r>
              <a:rPr lang="en"/>
              <a:t>Berman, Sandford. “Libraries to the People.” Revolting Librarians. Bootlegger Press. 1972. </a:t>
            </a:r>
            <a:endParaRPr/>
          </a:p>
          <a:p>
            <a:pPr indent="0" lvl="0" marL="0" rtl="0" algn="l">
              <a:spcBef>
                <a:spcPts val="1200"/>
              </a:spcBef>
              <a:spcAft>
                <a:spcPts val="0"/>
              </a:spcAft>
              <a:buNone/>
            </a:pPr>
            <a:r>
              <a:rPr lang="en"/>
              <a:t>“Celeste West.” Wikipedia, The Free Encyclopedia, Wikimedia Foundation, 22 August 2023 last updated. Accessed by: https://en.wikipedia.org/wiki/Celeste_West</a:t>
            </a:r>
            <a:endParaRPr/>
          </a:p>
          <a:p>
            <a:pPr indent="0" lvl="0" marL="0" rtl="0" algn="l">
              <a:spcBef>
                <a:spcPts val="1200"/>
              </a:spcBef>
              <a:spcAft>
                <a:spcPts val="0"/>
              </a:spcAft>
              <a:buNone/>
            </a:pPr>
            <a:r>
              <a:rPr lang="en"/>
              <a:t>“Dorothy B. Porter.” Wikipedia, The Free Encyclopedia, Wikimedia Foundation, 26 November 2023 last updated. Accessed by: https://en.wikipedia.org/wiki/Dorothy_B._Porter</a:t>
            </a:r>
            <a:endParaRPr/>
          </a:p>
          <a:p>
            <a:pPr indent="0" lvl="0" marL="0" rtl="0" algn="l">
              <a:spcBef>
                <a:spcPts val="1200"/>
              </a:spcBef>
              <a:spcAft>
                <a:spcPts val="0"/>
              </a:spcAft>
              <a:buNone/>
            </a:pPr>
            <a:r>
              <a:rPr lang="en"/>
              <a:t>Gurlyard, Burl. “Sandy Berman’s Last Stand.” City Pages. July 14. 1999. Accessed by: https://www.sanfordberman.org/cityp/ber1t.htm</a:t>
            </a:r>
            <a:endParaRPr/>
          </a:p>
          <a:p>
            <a:pPr indent="0" lvl="0" marL="0" rtl="0" algn="l">
              <a:spcBef>
                <a:spcPts val="1200"/>
              </a:spcBef>
              <a:spcAft>
                <a:spcPts val="0"/>
              </a:spcAft>
              <a:buNone/>
            </a:pPr>
            <a:r>
              <a:rPr lang="en"/>
              <a:t>Katz, Elizabeth, and West, Celeste, editors. Revolting Librarians. Booklegger Press. 1972.</a:t>
            </a:r>
            <a:endParaRPr/>
          </a:p>
          <a:p>
            <a:pPr indent="0" lvl="0" marL="0" rtl="0" algn="l">
              <a:spcBef>
                <a:spcPts val="1200"/>
              </a:spcBef>
              <a:spcAft>
                <a:spcPts val="0"/>
              </a:spcAft>
              <a:buNone/>
            </a:pPr>
            <a:r>
              <a:rPr lang="en"/>
              <a:t>Nunes, Zita Cristinia. “Remembering the Howard University Librarian Who Decolonized the Way Books Were Catalogued.” Smithsonian Magazine. 26 November 2018. Accessed by: </a:t>
            </a:r>
            <a:r>
              <a:rPr lang="en" u="sng">
                <a:solidFill>
                  <a:schemeClr val="hlink"/>
                </a:solidFill>
                <a:hlinkClick r:id="rId3"/>
              </a:rPr>
              <a:t>https://www.smithsonianmag.com/history/remembering-howard-university-librarian-who-decolonized-way-books-were-catalogued-180970890/</a:t>
            </a:r>
            <a:endParaRPr/>
          </a:p>
          <a:p>
            <a:pPr indent="0" lvl="0" marL="0" rtl="0" algn="l">
              <a:spcBef>
                <a:spcPts val="1200"/>
              </a:spcBef>
              <a:spcAft>
                <a:spcPts val="1200"/>
              </a:spcAft>
              <a:buNone/>
            </a:pPr>
            <a:r>
              <a:rPr lang="en"/>
              <a:t>Weeks, Linton. “The Undimmed Light.” Washington Post. 15 Nov. 1995.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0" y="364175"/>
            <a:ext cx="8520600" cy="45198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SzPts val="990"/>
              <a:buNone/>
            </a:pPr>
            <a:r>
              <a:rPr lang="en" sz="2070"/>
              <a:t>It is here that a culture, imperceptibly deviating from the empirical orders prescribed for it by its primary codes, instituting an initial separation from them, causes them to lose their original transparency, relinquishes its immediate and invisible powers, frees itself sufficiently to discover that these orders are perhaps not the only possible ones or the </a:t>
            </a:r>
            <a:r>
              <a:rPr lang="en" sz="2070"/>
              <a:t>best</a:t>
            </a:r>
            <a:r>
              <a:rPr lang="en" sz="2070"/>
              <a:t> ones; this culture then finds itself faced with the stark fact that there exists, below the level of its spontaneous orders, things that are in themselves capable of being ordered, that belong to a certain unspoken order; the fact, in short, that order </a:t>
            </a:r>
            <a:r>
              <a:rPr i="1" lang="en" sz="2070"/>
              <a:t>exists.</a:t>
            </a:r>
            <a:endParaRPr i="1" sz="2070"/>
          </a:p>
          <a:p>
            <a:pPr indent="0" lvl="0" marL="0" rtl="0" algn="l">
              <a:lnSpc>
                <a:spcPct val="115000"/>
              </a:lnSpc>
              <a:spcBef>
                <a:spcPts val="0"/>
              </a:spcBef>
              <a:spcAft>
                <a:spcPts val="0"/>
              </a:spcAft>
              <a:buSzPts val="990"/>
              <a:buNone/>
            </a:pPr>
            <a:r>
              <a:t/>
            </a:r>
            <a:endParaRPr sz="2070"/>
          </a:p>
          <a:p>
            <a:pPr indent="0" lvl="0" marL="0" rtl="0" algn="l">
              <a:lnSpc>
                <a:spcPct val="115000"/>
              </a:lnSpc>
              <a:spcBef>
                <a:spcPts val="0"/>
              </a:spcBef>
              <a:spcAft>
                <a:spcPts val="0"/>
              </a:spcAft>
              <a:buSzPts val="990"/>
              <a:buNone/>
            </a:pPr>
            <a:r>
              <a:rPr lang="en" sz="2070"/>
              <a:t>Michel Foucault, </a:t>
            </a:r>
            <a:r>
              <a:rPr i="1" lang="en" sz="2070"/>
              <a:t>The Order of Things</a:t>
            </a:r>
            <a:endParaRPr sz="207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ph type="title"/>
          </p:nvPr>
        </p:nvSpPr>
        <p:spPr>
          <a:xfrm>
            <a:off x="311700" y="225250"/>
            <a:ext cx="8520600" cy="806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Sandford (AKA Sandy) Berman</a:t>
            </a:r>
            <a:endParaRPr/>
          </a:p>
          <a:p>
            <a:pPr indent="0" lvl="0" marL="0" rtl="0" algn="l">
              <a:spcBef>
                <a:spcPts val="0"/>
              </a:spcBef>
              <a:spcAft>
                <a:spcPts val="0"/>
              </a:spcAft>
              <a:buNone/>
            </a:pPr>
            <a:r>
              <a:rPr lang="en" sz="2355"/>
              <a:t>Used Subject Headings to combat “Bibliocide by Cataloging”</a:t>
            </a:r>
            <a:endParaRPr sz="2355"/>
          </a:p>
          <a:p>
            <a:pPr indent="0" lvl="0" marL="0" rtl="0" algn="l">
              <a:spcBef>
                <a:spcPts val="0"/>
              </a:spcBef>
              <a:spcAft>
                <a:spcPts val="0"/>
              </a:spcAft>
              <a:buNone/>
            </a:pPr>
            <a:r>
              <a:t/>
            </a:r>
            <a:endParaRPr sz="2577"/>
          </a:p>
        </p:txBody>
      </p:sp>
      <p:sp>
        <p:nvSpPr>
          <p:cNvPr id="66" name="Google Shape;66;p15"/>
          <p:cNvSpPr txBox="1"/>
          <p:nvPr>
            <p:ph idx="1" type="body"/>
          </p:nvPr>
        </p:nvSpPr>
        <p:spPr>
          <a:xfrm>
            <a:off x="4640925" y="1152475"/>
            <a:ext cx="41913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lang="en"/>
              <a:t>–1971 publication </a:t>
            </a:r>
            <a:r>
              <a:rPr i="1" lang="en"/>
              <a:t>Prejudices and Antipathies</a:t>
            </a:r>
            <a:r>
              <a:rPr lang="en"/>
              <a:t> is credited with sparking a movement to correct biased subject headings. </a:t>
            </a:r>
            <a:r>
              <a:rPr lang="en"/>
              <a:t>Worked at the Hennepin County Public Library (in Minneapolis) with far more exhaustive subject headings than most, including increased access points to literature that would be of interest to marginalized groups and to people in the many liberation movements of that time.</a:t>
            </a:r>
            <a:endParaRPr/>
          </a:p>
        </p:txBody>
      </p:sp>
      <p:pic>
        <p:nvPicPr>
          <p:cNvPr id="67" name="Google Shape;67;p15"/>
          <p:cNvPicPr preferRelativeResize="0"/>
          <p:nvPr/>
        </p:nvPicPr>
        <p:blipFill>
          <a:blip r:embed="rId3">
            <a:alphaModFix/>
          </a:blip>
          <a:stretch>
            <a:fillRect/>
          </a:stretch>
        </p:blipFill>
        <p:spPr>
          <a:xfrm>
            <a:off x="879046" y="1228975"/>
            <a:ext cx="2687274" cy="35830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Sanford (aka Sandy) Berman</a:t>
            </a:r>
            <a:endParaRPr/>
          </a:p>
        </p:txBody>
      </p:sp>
      <p:sp>
        <p:nvSpPr>
          <p:cNvPr id="73" name="Google Shape;73;p16"/>
          <p:cNvSpPr txBox="1"/>
          <p:nvPr>
            <p:ph idx="1" type="body"/>
          </p:nvPr>
        </p:nvSpPr>
        <p:spPr>
          <a:xfrm>
            <a:off x="189950" y="1145750"/>
            <a:ext cx="56880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“If you’re a bank manager, real estate broker, or stock market player, you’ll emphatically dig at least one large, well-funded public library in the LA area. It’s got everything to satisfy the financier and major-league rip-off artist… and a number of expensive investors’ services like </a:t>
            </a:r>
            <a:r>
              <a:rPr i="1" lang="en"/>
              <a:t>Moody’s </a:t>
            </a:r>
            <a:r>
              <a:rPr lang="en"/>
              <a:t>and </a:t>
            </a:r>
            <a:r>
              <a:rPr i="1" lang="en"/>
              <a:t>Standard &amp; Poor. </a:t>
            </a:r>
            <a:r>
              <a:rPr lang="en"/>
              <a:t>But if you’re young, hip, radical, impecunious, Black, Chicano, or into one of the many ‘liberation’ scenes, you won’t dig it so much.” </a:t>
            </a:r>
            <a:r>
              <a:rPr lang="en"/>
              <a:t>—Sandford Berman (50 REVOLTING LIBRARIANS)</a:t>
            </a:r>
            <a:endParaRPr/>
          </a:p>
          <a:p>
            <a:pPr indent="0" lvl="0" marL="0" rtl="0" algn="l">
              <a:spcBef>
                <a:spcPts val="1200"/>
              </a:spcBef>
              <a:spcAft>
                <a:spcPts val="0"/>
              </a:spcAft>
              <a:buNone/>
            </a:pPr>
            <a:r>
              <a:rPr lang="en"/>
              <a:t>“Still, longhaired freaks and madassed revolutionaries are as much members of the community as Big Money Makers and hard-hat ‘straights.’ Some even pay taxes or tuition…”</a:t>
            </a:r>
            <a:endParaRPr/>
          </a:p>
          <a:p>
            <a:pPr indent="0" lvl="0" marL="0" rtl="0" algn="l">
              <a:spcBef>
                <a:spcPts val="1200"/>
              </a:spcBef>
              <a:spcAft>
                <a:spcPts val="1200"/>
              </a:spcAft>
              <a:buNone/>
            </a:pPr>
            <a:r>
              <a:rPr lang="en"/>
              <a:t>—Sandford Berman (50 REVOLTING LIBRARIANS)</a:t>
            </a:r>
            <a:endParaRPr/>
          </a:p>
        </p:txBody>
      </p:sp>
      <p:pic>
        <p:nvPicPr>
          <p:cNvPr id="74" name="Google Shape;74;p16"/>
          <p:cNvPicPr preferRelativeResize="0"/>
          <p:nvPr/>
        </p:nvPicPr>
        <p:blipFill>
          <a:blip r:embed="rId3">
            <a:alphaModFix/>
          </a:blip>
          <a:stretch>
            <a:fillRect/>
          </a:stretch>
        </p:blipFill>
        <p:spPr>
          <a:xfrm>
            <a:off x="5927163" y="445025"/>
            <a:ext cx="2905125" cy="4343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Brian Deer – the Brian Deer Classification System</a:t>
            </a:r>
            <a:endParaRPr/>
          </a:p>
        </p:txBody>
      </p:sp>
      <p:sp>
        <p:nvSpPr>
          <p:cNvPr id="80" name="Google Shape;80;p17"/>
          <p:cNvSpPr txBox="1"/>
          <p:nvPr>
            <p:ph idx="1" type="body"/>
          </p:nvPr>
        </p:nvSpPr>
        <p:spPr>
          <a:xfrm>
            <a:off x="311700" y="1209800"/>
            <a:ext cx="4947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“Underlying the Brian Deer system is a critique of library classification, though Deer himself never committed one to writing… Others have been left to do this – to argue that First Nations ways of perceiving the world do not fit the pigeonholes of classifications created by a different culture.”</a:t>
            </a:r>
            <a:endParaRPr/>
          </a:p>
          <a:p>
            <a:pPr indent="-342900" lvl="0" marL="457200" rtl="0" algn="l">
              <a:spcBef>
                <a:spcPts val="1200"/>
              </a:spcBef>
              <a:spcAft>
                <a:spcPts val="0"/>
              </a:spcAft>
              <a:buSzPts val="1800"/>
              <a:buChar char="-"/>
            </a:pPr>
            <a:r>
              <a:rPr lang="en"/>
              <a:t>MacDonell, Tagami, and Washington in </a:t>
            </a:r>
            <a:r>
              <a:rPr i="1" lang="en"/>
              <a:t>The Brian Deer Classification System</a:t>
            </a:r>
            <a:endParaRPr/>
          </a:p>
        </p:txBody>
      </p:sp>
      <p:pic>
        <p:nvPicPr>
          <p:cNvPr id="81" name="Google Shape;81;p17"/>
          <p:cNvPicPr preferRelativeResize="0"/>
          <p:nvPr/>
        </p:nvPicPr>
        <p:blipFill>
          <a:blip r:embed="rId3">
            <a:alphaModFix/>
          </a:blip>
          <a:stretch>
            <a:fillRect/>
          </a:stretch>
        </p:blipFill>
        <p:spPr>
          <a:xfrm>
            <a:off x="5734727" y="1017725"/>
            <a:ext cx="3097575" cy="3899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Gene Joseph – X̱wi7x̱wa Library</a:t>
            </a:r>
            <a:endParaRPr/>
          </a:p>
        </p:txBody>
      </p:sp>
      <p:sp>
        <p:nvSpPr>
          <p:cNvPr id="87" name="Google Shape;87;p18"/>
          <p:cNvSpPr txBox="1"/>
          <p:nvPr>
            <p:ph idx="1" type="body"/>
          </p:nvPr>
        </p:nvSpPr>
        <p:spPr>
          <a:xfrm>
            <a:off x="311700" y="1152475"/>
            <a:ext cx="54513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Worked at the Union of BC Indian Chiefs after Brian Deer, modifying the Brian Deer Classification System he implemented there for BC-specific materials</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Became founding librarian of the X̱wi7x̱wa Library (formerly the Indian Education Resource Centre), which uses a modified BD Classification System and a custom local list of ~11,000 subject headings: the First Nation House of Learning Subject Headings file</a:t>
            </a:r>
            <a:endParaRPr/>
          </a:p>
        </p:txBody>
      </p:sp>
      <p:pic>
        <p:nvPicPr>
          <p:cNvPr id="88" name="Google Shape;88;p18"/>
          <p:cNvPicPr preferRelativeResize="0"/>
          <p:nvPr/>
        </p:nvPicPr>
        <p:blipFill>
          <a:blip r:embed="rId3">
            <a:alphaModFix/>
          </a:blip>
          <a:stretch>
            <a:fillRect/>
          </a:stretch>
        </p:blipFill>
        <p:spPr>
          <a:xfrm>
            <a:off x="5762975" y="1152475"/>
            <a:ext cx="2550900" cy="341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X̱wi7x̱wa Classification System</a:t>
            </a:r>
            <a:endParaRPr/>
          </a:p>
        </p:txBody>
      </p:sp>
      <p:sp>
        <p:nvSpPr>
          <p:cNvPr id="94" name="Google Shape;94;p19"/>
          <p:cNvSpPr txBox="1"/>
          <p:nvPr>
            <p:ph idx="1" type="body"/>
          </p:nvPr>
        </p:nvSpPr>
        <p:spPr>
          <a:xfrm>
            <a:off x="2454500" y="1152475"/>
            <a:ext cx="39471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Example:</a:t>
            </a:r>
            <a:endParaRPr/>
          </a:p>
          <a:p>
            <a:pPr indent="0" lvl="0" marL="0" rtl="0" algn="l">
              <a:spcBef>
                <a:spcPts val="1200"/>
              </a:spcBef>
              <a:spcAft>
                <a:spcPts val="0"/>
              </a:spcAft>
              <a:buNone/>
            </a:pPr>
            <a:r>
              <a:rPr b="1" lang="en"/>
              <a:t>CX H35 I53 2023</a:t>
            </a:r>
            <a:endParaRPr b="1"/>
          </a:p>
          <a:p>
            <a:pPr indent="0" lvl="0" marL="0" rtl="0" algn="l">
              <a:lnSpc>
                <a:spcPct val="100000"/>
              </a:lnSpc>
              <a:spcBef>
                <a:spcPts val="1200"/>
              </a:spcBef>
              <a:spcAft>
                <a:spcPts val="0"/>
              </a:spcAft>
              <a:buNone/>
            </a:pPr>
            <a:r>
              <a:rPr lang="en"/>
              <a:t>CX = HISTORY &gt; NORTH AMERICA</a:t>
            </a:r>
            <a:endParaRPr/>
          </a:p>
          <a:p>
            <a:pPr indent="0" lvl="0" marL="0" rtl="0" algn="l">
              <a:lnSpc>
                <a:spcPct val="100000"/>
              </a:lnSpc>
              <a:spcBef>
                <a:spcPts val="1200"/>
              </a:spcBef>
              <a:spcAft>
                <a:spcPts val="0"/>
              </a:spcAft>
              <a:buNone/>
            </a:pPr>
            <a:r>
              <a:rPr lang="en"/>
              <a:t>H35 = HÄMÄLÄINEN</a:t>
            </a:r>
            <a:endParaRPr/>
          </a:p>
          <a:p>
            <a:pPr indent="0" lvl="0" marL="0" rtl="0" algn="l">
              <a:lnSpc>
                <a:spcPct val="100000"/>
              </a:lnSpc>
              <a:spcBef>
                <a:spcPts val="1200"/>
              </a:spcBef>
              <a:spcAft>
                <a:spcPts val="0"/>
              </a:spcAft>
              <a:buNone/>
            </a:pPr>
            <a:r>
              <a:rPr lang="en"/>
              <a:t>I53 = INDIGENOUS</a:t>
            </a:r>
            <a:endParaRPr/>
          </a:p>
          <a:p>
            <a:pPr indent="0" lvl="0" marL="0" rtl="0" algn="l">
              <a:lnSpc>
                <a:spcPct val="100000"/>
              </a:lnSpc>
              <a:spcBef>
                <a:spcPts val="1200"/>
              </a:spcBef>
              <a:spcAft>
                <a:spcPts val="0"/>
              </a:spcAft>
              <a:buNone/>
            </a:pPr>
            <a:r>
              <a:rPr lang="en"/>
              <a:t>2023 = year of publication</a:t>
            </a:r>
            <a:endParaRPr/>
          </a:p>
          <a:p>
            <a:pPr indent="0" lvl="0" marL="0" rtl="0" algn="l">
              <a:spcBef>
                <a:spcPts val="1200"/>
              </a:spcBef>
              <a:spcAft>
                <a:spcPts val="1200"/>
              </a:spcAft>
              <a:buNone/>
            </a:pPr>
            <a:r>
              <a:t/>
            </a:r>
            <a:endParaRPr/>
          </a:p>
        </p:txBody>
      </p:sp>
      <p:pic>
        <p:nvPicPr>
          <p:cNvPr id="95" name="Google Shape;95;p19"/>
          <p:cNvPicPr preferRelativeResize="0"/>
          <p:nvPr/>
        </p:nvPicPr>
        <p:blipFill>
          <a:blip r:embed="rId3">
            <a:alphaModFix/>
          </a:blip>
          <a:stretch>
            <a:fillRect/>
          </a:stretch>
        </p:blipFill>
        <p:spPr>
          <a:xfrm>
            <a:off x="6401460" y="0"/>
            <a:ext cx="2742531" cy="5143501"/>
          </a:xfrm>
          <a:prstGeom prst="rect">
            <a:avLst/>
          </a:prstGeom>
          <a:noFill/>
          <a:ln>
            <a:noFill/>
          </a:ln>
        </p:spPr>
      </p:pic>
      <p:pic>
        <p:nvPicPr>
          <p:cNvPr id="96" name="Google Shape;96;p19"/>
          <p:cNvPicPr preferRelativeResize="0"/>
          <p:nvPr/>
        </p:nvPicPr>
        <p:blipFill>
          <a:blip r:embed="rId4">
            <a:alphaModFix/>
          </a:blip>
          <a:stretch>
            <a:fillRect/>
          </a:stretch>
        </p:blipFill>
        <p:spPr>
          <a:xfrm>
            <a:off x="227450" y="1197400"/>
            <a:ext cx="2186003" cy="33265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Dorothy Porter — the Moorland-Spingarn Collection</a:t>
            </a:r>
            <a:endParaRPr/>
          </a:p>
        </p:txBody>
      </p:sp>
      <p:sp>
        <p:nvSpPr>
          <p:cNvPr id="102" name="Google Shape;102;p20"/>
          <p:cNvSpPr txBox="1"/>
          <p:nvPr>
            <p:ph idx="1" type="body"/>
          </p:nvPr>
        </p:nvSpPr>
        <p:spPr>
          <a:xfrm>
            <a:off x="5151900" y="1152475"/>
            <a:ext cx="36804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1200"/>
              </a:spcAft>
              <a:buNone/>
            </a:pPr>
            <a:r>
              <a:rPr lang="en"/>
              <a:t>“</a:t>
            </a:r>
            <a:r>
              <a:rPr lang="en"/>
              <a:t>David Levering Lewis, biographer of W.E.B. Du Bois and Martin Luther King Jr., says he cannot imagine anyone who has written about African American history who has not benefited from Porter's work. The Moorland-Spingarn collection, he says, has been indispensable to his research and "it's unimaginable that it would have achieved that kind of capacity without Dorothy Porter's early stewardship." (The Undimmed Light, Washington Post)</a:t>
            </a:r>
            <a:endParaRPr/>
          </a:p>
        </p:txBody>
      </p:sp>
      <p:pic>
        <p:nvPicPr>
          <p:cNvPr id="103" name="Google Shape;103;p20"/>
          <p:cNvPicPr preferRelativeResize="0"/>
          <p:nvPr/>
        </p:nvPicPr>
        <p:blipFill>
          <a:blip r:embed="rId3">
            <a:alphaModFix/>
          </a:blip>
          <a:stretch>
            <a:fillRect/>
          </a:stretch>
        </p:blipFill>
        <p:spPr>
          <a:xfrm>
            <a:off x="152400" y="1170125"/>
            <a:ext cx="4847099" cy="32313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Dorothy Porter</a:t>
            </a:r>
            <a:endParaRPr/>
          </a:p>
        </p:txBody>
      </p:sp>
      <p:sp>
        <p:nvSpPr>
          <p:cNvPr id="109" name="Google Shape;109;p21"/>
          <p:cNvSpPr txBox="1"/>
          <p:nvPr>
            <p:ph idx="1" type="body"/>
          </p:nvPr>
        </p:nvSpPr>
        <p:spPr>
          <a:xfrm>
            <a:off x="311700" y="1152475"/>
            <a:ext cx="4947900" cy="34164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0"/>
              </a:spcAft>
              <a:buNone/>
            </a:pPr>
            <a:r>
              <a:rPr lang="en"/>
              <a:t>"When I started building the collection, nobody was writing about blacks in history. You couldn't find any books."</a:t>
            </a:r>
            <a:endParaRPr/>
          </a:p>
          <a:p>
            <a:pPr indent="0" lvl="0" marL="0" rtl="0" algn="l">
              <a:spcBef>
                <a:spcPts val="1200"/>
              </a:spcBef>
              <a:spcAft>
                <a:spcPts val="0"/>
              </a:spcAft>
              <a:buNone/>
            </a:pPr>
            <a:r>
              <a:rPr lang="en"/>
              <a:t>—Dorothy Porter (Zita Cristina Nunes for Smithsonian Magazine)</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"The only rewarding thing for me is to bring to light information that no one knows. What's the point of rehashing the same old thing?"</a:t>
            </a:r>
            <a:endParaRPr/>
          </a:p>
          <a:p>
            <a:pPr indent="0" lvl="0" marL="0" rtl="0" algn="l">
              <a:spcBef>
                <a:spcPts val="1200"/>
              </a:spcBef>
              <a:spcAft>
                <a:spcPts val="0"/>
              </a:spcAft>
              <a:buNone/>
            </a:pPr>
            <a:r>
              <a:rPr lang="en"/>
              <a:t>—Dorothy Porter (Zita Cristina Nunes for Smithsonian Magazine)</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10" name="Google Shape;110;p21"/>
          <p:cNvPicPr preferRelativeResize="0"/>
          <p:nvPr/>
        </p:nvPicPr>
        <p:blipFill>
          <a:blip r:embed="rId3">
            <a:alphaModFix/>
          </a:blip>
          <a:stretch>
            <a:fillRect/>
          </a:stretch>
        </p:blipFill>
        <p:spPr>
          <a:xfrm>
            <a:off x="5810800" y="1045400"/>
            <a:ext cx="2787849" cy="35391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